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8288000" cy="10287000"/>
  <p:notesSz cx="6858000" cy="9144000"/>
  <p:embeddedFontLst>
    <p:embeddedFont>
      <p:font typeface="Calibri" pitchFamily="34" charset="0"/>
      <p:regular r:id="rId8"/>
      <p:bold r:id="rId9"/>
      <p:italic r:id="rId10"/>
      <p:boldItalic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-69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4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6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0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4.sv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13070" y="2691194"/>
            <a:ext cx="14193757" cy="14193757"/>
          </a:xfrm>
          <a:custGeom>
            <a:avLst/>
            <a:gdLst/>
            <a:ahLst/>
            <a:cxnLst/>
            <a:rect l="l" t="t" r="r" b="b"/>
            <a:pathLst>
              <a:path w="14193757" h="14193757">
                <a:moveTo>
                  <a:pt x="0" y="0"/>
                </a:moveTo>
                <a:lnTo>
                  <a:pt x="14193757" y="0"/>
                </a:lnTo>
                <a:lnTo>
                  <a:pt x="14193757" y="14193757"/>
                </a:lnTo>
                <a:lnTo>
                  <a:pt x="0" y="14193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518382">
            <a:off x="-10139297" y="-10952564"/>
            <a:ext cx="24335564" cy="18495029"/>
          </a:xfrm>
          <a:custGeom>
            <a:avLst/>
            <a:gdLst/>
            <a:ahLst/>
            <a:cxnLst/>
            <a:rect l="l" t="t" r="r" b="b"/>
            <a:pathLst>
              <a:path w="24335564" h="18495029">
                <a:moveTo>
                  <a:pt x="0" y="0"/>
                </a:moveTo>
                <a:lnTo>
                  <a:pt x="24335564" y="0"/>
                </a:lnTo>
                <a:lnTo>
                  <a:pt x="24335564" y="18495029"/>
                </a:lnTo>
                <a:lnTo>
                  <a:pt x="0" y="184950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>
            <a:off x="13772882" y="-740438"/>
            <a:ext cx="5051121" cy="2709238"/>
          </a:xfrm>
          <a:custGeom>
            <a:avLst/>
            <a:gdLst/>
            <a:ahLst/>
            <a:cxnLst/>
            <a:rect l="l" t="t" r="r" b="b"/>
            <a:pathLst>
              <a:path w="5051121" h="2709238">
                <a:moveTo>
                  <a:pt x="5051121" y="0"/>
                </a:moveTo>
                <a:lnTo>
                  <a:pt x="0" y="0"/>
                </a:lnTo>
                <a:lnTo>
                  <a:pt x="0" y="2709238"/>
                </a:lnTo>
                <a:lnTo>
                  <a:pt x="5051121" y="2709238"/>
                </a:lnTo>
                <a:lnTo>
                  <a:pt x="5051121" y="0"/>
                </a:lnTo>
                <a:close/>
              </a:path>
            </a:pathLst>
          </a:custGeom>
          <a:blipFill>
            <a:blip r:embed="rId6" cstate="print">
              <a:alphaModFix amt="67000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79980" y="8261645"/>
            <a:ext cx="5051121" cy="2709238"/>
          </a:xfrm>
          <a:custGeom>
            <a:avLst/>
            <a:gdLst/>
            <a:ahLst/>
            <a:cxnLst/>
            <a:rect l="l" t="t" r="r" b="b"/>
            <a:pathLst>
              <a:path w="5051121" h="2709238">
                <a:moveTo>
                  <a:pt x="0" y="0"/>
                </a:moveTo>
                <a:lnTo>
                  <a:pt x="5051120" y="0"/>
                </a:lnTo>
                <a:lnTo>
                  <a:pt x="5051120" y="2709238"/>
                </a:lnTo>
                <a:lnTo>
                  <a:pt x="0" y="2709238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alphaModFix amt="69000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909838" y="1028700"/>
            <a:ext cx="11244731" cy="7976689"/>
          </a:xfrm>
          <a:custGeom>
            <a:avLst/>
            <a:gdLst/>
            <a:ahLst/>
            <a:cxnLst/>
            <a:rect l="l" t="t" r="r" b="b"/>
            <a:pathLst>
              <a:path w="11244731" h="7976689">
                <a:moveTo>
                  <a:pt x="0" y="0"/>
                </a:moveTo>
                <a:lnTo>
                  <a:pt x="11244730" y="0"/>
                </a:lnTo>
                <a:lnTo>
                  <a:pt x="11244730" y="7976689"/>
                </a:lnTo>
                <a:lnTo>
                  <a:pt x="0" y="79766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9183" t="-68134" r="-32010" b="-7863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512760" y="7638464"/>
            <a:ext cx="10038885" cy="1113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5"/>
              </a:lnSpc>
            </a:pPr>
            <a:r>
              <a:rPr lang="en-US" sz="6432">
                <a:solidFill>
                  <a:srgbClr val="8D45A3"/>
                </a:solidFill>
                <a:latin typeface="Mokoto"/>
                <a:ea typeface="Mokoto"/>
                <a:cs typeface="Mokoto"/>
                <a:sym typeface="Mokoto"/>
              </a:rPr>
              <a:t>Idea submission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4100475" y="567209"/>
            <a:ext cx="2463866" cy="1847899"/>
          </a:xfrm>
          <a:custGeom>
            <a:avLst/>
            <a:gdLst/>
            <a:ahLst/>
            <a:cxnLst/>
            <a:rect l="l" t="t" r="r" b="b"/>
            <a:pathLst>
              <a:path w="2463866" h="1847899">
                <a:moveTo>
                  <a:pt x="0" y="0"/>
                </a:moveTo>
                <a:lnTo>
                  <a:pt x="2463866" y="0"/>
                </a:lnTo>
                <a:lnTo>
                  <a:pt x="2463866" y="1847900"/>
                </a:lnTo>
                <a:lnTo>
                  <a:pt x="0" y="1847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974050" y="169089"/>
            <a:ext cx="4092954" cy="2894060"/>
          </a:xfrm>
          <a:custGeom>
            <a:avLst/>
            <a:gdLst/>
            <a:ahLst/>
            <a:cxnLst/>
            <a:rect l="l" t="t" r="r" b="b"/>
            <a:pathLst>
              <a:path w="4092954" h="2894060">
                <a:moveTo>
                  <a:pt x="0" y="0"/>
                </a:moveTo>
                <a:lnTo>
                  <a:pt x="4092954" y="0"/>
                </a:lnTo>
                <a:lnTo>
                  <a:pt x="4092954" y="2894060"/>
                </a:lnTo>
                <a:lnTo>
                  <a:pt x="0" y="28940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753915" y="-57336"/>
            <a:ext cx="4652753" cy="3096989"/>
          </a:xfrm>
          <a:custGeom>
            <a:avLst/>
            <a:gdLst/>
            <a:ahLst/>
            <a:cxnLst/>
            <a:rect l="l" t="t" r="r" b="b"/>
            <a:pathLst>
              <a:path w="4652753" h="3096989">
                <a:moveTo>
                  <a:pt x="0" y="0"/>
                </a:moveTo>
                <a:lnTo>
                  <a:pt x="4652753" y="0"/>
                </a:lnTo>
                <a:lnTo>
                  <a:pt x="4652753" y="3096989"/>
                </a:lnTo>
                <a:lnTo>
                  <a:pt x="0" y="309698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85508" y="5998172"/>
            <a:ext cx="3505514" cy="3260128"/>
          </a:xfrm>
          <a:custGeom>
            <a:avLst/>
            <a:gdLst/>
            <a:ahLst/>
            <a:cxnLst/>
            <a:rect l="l" t="t" r="r" b="b"/>
            <a:pathLst>
              <a:path w="3505514" h="3260128">
                <a:moveTo>
                  <a:pt x="0" y="0"/>
                </a:moveTo>
                <a:lnTo>
                  <a:pt x="3505513" y="0"/>
                </a:lnTo>
                <a:lnTo>
                  <a:pt x="3505513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5991384" y="2621506"/>
            <a:ext cx="6305233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Team details </a:t>
            </a:r>
          </a:p>
        </p:txBody>
      </p:sp>
      <p:sp>
        <p:nvSpPr>
          <p:cNvPr id="4" name="Freeform 4"/>
          <p:cNvSpPr/>
          <p:nvPr/>
        </p:nvSpPr>
        <p:spPr>
          <a:xfrm>
            <a:off x="-1485508" y="5998172"/>
            <a:ext cx="3505514" cy="3260128"/>
          </a:xfrm>
          <a:custGeom>
            <a:avLst/>
            <a:gdLst/>
            <a:ahLst/>
            <a:cxnLst/>
            <a:rect l="l" t="t" r="r" b="b"/>
            <a:pathLst>
              <a:path w="3505514" h="3260128">
                <a:moveTo>
                  <a:pt x="0" y="0"/>
                </a:moveTo>
                <a:lnTo>
                  <a:pt x="3505513" y="0"/>
                </a:lnTo>
                <a:lnTo>
                  <a:pt x="3505513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-5400000">
            <a:off x="15460320" y="7461078"/>
            <a:ext cx="2057400" cy="4114800"/>
          </a:xfrm>
          <a:custGeom>
            <a:avLst/>
            <a:gdLst/>
            <a:ahLst/>
            <a:cxnLst/>
            <a:rect l="l" t="t" r="r" b="b"/>
            <a:pathLst>
              <a:path w="2057400" h="4114800">
                <a:moveTo>
                  <a:pt x="0" y="0"/>
                </a:moveTo>
                <a:lnTo>
                  <a:pt x="2057400" y="0"/>
                </a:lnTo>
                <a:lnTo>
                  <a:pt x="2057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13929" y="4076063"/>
            <a:ext cx="5972749" cy="320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Team Lead: </a:t>
            </a:r>
            <a:r>
              <a:rPr lang="en-US" sz="3596" dirty="0" smtClean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Name: </a:t>
            </a:r>
            <a:r>
              <a:rPr lang="en-US" sz="3596" dirty="0" err="1" smtClean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Shivayogi</a:t>
            </a:r>
            <a:r>
              <a:rPr lang="en-US" sz="3596" dirty="0" smtClean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endParaRPr lang="en-US" sz="3596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just">
              <a:lnSpc>
                <a:spcPts val="5034"/>
              </a:lnSpc>
            </a:pPr>
            <a:r>
              <a:rPr lang="en-US" sz="3596" dirty="0" smtClean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Contact     : 9008855283</a:t>
            </a:r>
            <a:endParaRPr lang="en-US" sz="3596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just">
              <a:lnSpc>
                <a:spcPts val="5034"/>
              </a:lnSpc>
            </a:pPr>
            <a:r>
              <a:rPr lang="en-US" sz="3596" dirty="0" smtClean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Email         :shivayogi.cs24@bmsce.ac.in</a:t>
            </a:r>
            <a:endParaRPr lang="en-US" sz="3596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5034"/>
              </a:lnSpc>
              <a:spcBef>
                <a:spcPct val="0"/>
              </a:spcBef>
            </a:pPr>
            <a:endParaRPr lang="en-US" sz="3596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13929" y="7232011"/>
            <a:ext cx="6115625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Team Member 3: Name</a:t>
            </a:r>
            <a:r>
              <a:rPr lang="en-US" sz="3596" dirty="0" smtClean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: </a:t>
            </a:r>
            <a:r>
              <a:rPr lang="en-US" sz="3596" dirty="0" err="1" smtClean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Shraddha</a:t>
            </a:r>
            <a:r>
              <a:rPr lang="en-US" sz="3596" dirty="0" smtClean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M</a:t>
            </a:r>
            <a:endParaRPr lang="en-US" sz="3596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>
              <a:lnSpc>
                <a:spcPts val="5034"/>
              </a:lnSpc>
            </a:pPr>
            <a:r>
              <a:rPr lang="en-US" sz="3596" dirty="0" smtClean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Contact            </a:t>
            </a:r>
            <a:r>
              <a:rPr lang="en-US" sz="3596" dirty="0" smtClean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: 6362998451</a:t>
            </a:r>
            <a:endParaRPr lang="en-US" sz="3596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>
              <a:lnSpc>
                <a:spcPts val="5034"/>
              </a:lnSpc>
            </a:pPr>
            <a:r>
              <a:rPr lang="en-US" sz="3596" dirty="0" smtClean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Email                : shraddham.cs24@bmsce.ac.in</a:t>
            </a:r>
            <a:endParaRPr lang="en-US" sz="3596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5034"/>
              </a:lnSpc>
              <a:spcBef>
                <a:spcPct val="0"/>
              </a:spcBef>
            </a:pPr>
            <a:endParaRPr lang="en-US" sz="3596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822932" y="4089030"/>
            <a:ext cx="7393562" cy="320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Team Member 2: </a:t>
            </a:r>
            <a:r>
              <a:rPr lang="en-US" sz="3596" dirty="0" smtClean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Name: </a:t>
            </a:r>
            <a:r>
              <a:rPr lang="en-US" sz="3596" dirty="0" err="1" smtClean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Shreyas</a:t>
            </a:r>
            <a:r>
              <a:rPr lang="en-US" sz="3596" dirty="0" smtClean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S</a:t>
            </a:r>
          </a:p>
          <a:p>
            <a:pPr algn="l">
              <a:lnSpc>
                <a:spcPts val="5034"/>
              </a:lnSpc>
            </a:pPr>
            <a:r>
              <a:rPr lang="en-US" sz="3596" dirty="0" smtClean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Contact            : 9353431758</a:t>
            </a:r>
          </a:p>
          <a:p>
            <a:pPr algn="l">
              <a:lnSpc>
                <a:spcPts val="5034"/>
              </a:lnSpc>
            </a:pPr>
            <a:r>
              <a:rPr lang="en-US" sz="3596" dirty="0" smtClean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Email                 :shreyass.cs24@bmsce.ac.in</a:t>
            </a:r>
            <a:endParaRPr lang="en-US" sz="3596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5034"/>
              </a:lnSpc>
              <a:spcBef>
                <a:spcPct val="0"/>
              </a:spcBef>
            </a:pPr>
            <a:endParaRPr lang="en-US" sz="3596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0" name="Freeform 10"/>
          <p:cNvSpPr/>
          <p:nvPr/>
        </p:nvSpPr>
        <p:spPr>
          <a:xfrm rot="-5400000">
            <a:off x="15904624" y="8673904"/>
            <a:ext cx="1168793" cy="2337585"/>
          </a:xfrm>
          <a:custGeom>
            <a:avLst/>
            <a:gdLst/>
            <a:ahLst/>
            <a:cxnLst/>
            <a:rect l="l" t="t" r="r" b="b"/>
            <a:pathLst>
              <a:path w="1168793" h="2337585">
                <a:moveTo>
                  <a:pt x="0" y="0"/>
                </a:moveTo>
                <a:lnTo>
                  <a:pt x="1168793" y="0"/>
                </a:lnTo>
                <a:lnTo>
                  <a:pt x="1168793" y="2337585"/>
                </a:lnTo>
                <a:lnTo>
                  <a:pt x="0" y="2337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3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183" t="-68134" r="-32010" b="-78632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30400" y="-99729"/>
            <a:ext cx="7315200" cy="1316736"/>
          </a:xfrm>
          <a:custGeom>
            <a:avLst/>
            <a:gdLst/>
            <a:ahLst/>
            <a:cxnLst/>
            <a:rect l="l" t="t" r="r" b="b"/>
            <a:pathLst>
              <a:path w="7315200" h="1316736">
                <a:moveTo>
                  <a:pt x="0" y="0"/>
                </a:moveTo>
                <a:lnTo>
                  <a:pt x="7315200" y="0"/>
                </a:lnTo>
                <a:lnTo>
                  <a:pt x="7315200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70926" y="7429068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183" t="-68134" r="-32010" b="-7863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381792" y="1787616"/>
            <a:ext cx="6217047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Our solution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5688" y="2928922"/>
            <a:ext cx="17716625" cy="4553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3200" dirty="0" smtClean="0"/>
              <a:t>This AI-powered Meeting Summarizer &amp; Translator transcribes speech in real time using </a:t>
            </a:r>
            <a:r>
              <a:rPr lang="en-US" sz="3200" b="1" dirty="0" err="1" smtClean="0"/>
              <a:t>Vosk</a:t>
            </a:r>
            <a:r>
              <a:rPr lang="en-US" sz="3200" dirty="0" smtClean="0"/>
              <a:t>, summarizes key points with </a:t>
            </a:r>
            <a:r>
              <a:rPr lang="en-US" sz="3200" b="1" dirty="0" smtClean="0"/>
              <a:t>Sumy (LSA summarization)</a:t>
            </a:r>
            <a:r>
              <a:rPr lang="en-US" sz="3200" dirty="0" smtClean="0"/>
              <a:t>, and translates summaries into multiple languages via </a:t>
            </a:r>
            <a:r>
              <a:rPr lang="en-US" sz="3200" b="1" dirty="0" smtClean="0"/>
              <a:t>Google Translator API</a:t>
            </a:r>
            <a:r>
              <a:rPr lang="en-US" sz="3200" dirty="0" smtClean="0"/>
              <a:t>. The </a:t>
            </a:r>
            <a:r>
              <a:rPr lang="en-US" sz="3200" b="1" dirty="0" smtClean="0"/>
              <a:t>PyQt5-based GUI</a:t>
            </a:r>
            <a:r>
              <a:rPr lang="en-US" sz="3200" dirty="0" smtClean="0"/>
              <a:t> allows users to start/stop recording, view transcriptions, generate summaries, and translate them with a simple interface. </a:t>
            </a:r>
            <a:r>
              <a:rPr lang="en-US" sz="3200" b="1" dirty="0" smtClean="0"/>
              <a:t>Multithreading</a:t>
            </a:r>
            <a:r>
              <a:rPr lang="en-US" sz="3200" dirty="0" smtClean="0"/>
              <a:t> ensures smooth processing without UI lag, making it ideal for meetings, lectures, and multilingual communication. 🚀</a:t>
            </a:r>
            <a:endParaRPr lang="en-US" sz="3200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92441" y="1787616"/>
            <a:ext cx="10864049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TECHNICAL APPROACH</a:t>
            </a:r>
          </a:p>
        </p:txBody>
      </p:sp>
      <p:sp>
        <p:nvSpPr>
          <p:cNvPr id="3" name="Freeform 3"/>
          <p:cNvSpPr/>
          <p:nvPr/>
        </p:nvSpPr>
        <p:spPr>
          <a:xfrm>
            <a:off x="-1485508" y="5998172"/>
            <a:ext cx="3505514" cy="3260128"/>
          </a:xfrm>
          <a:custGeom>
            <a:avLst/>
            <a:gdLst/>
            <a:ahLst/>
            <a:cxnLst/>
            <a:rect l="l" t="t" r="r" b="b"/>
            <a:pathLst>
              <a:path w="3505514" h="3260128">
                <a:moveTo>
                  <a:pt x="0" y="0"/>
                </a:moveTo>
                <a:lnTo>
                  <a:pt x="3505513" y="0"/>
                </a:lnTo>
                <a:lnTo>
                  <a:pt x="3505513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5118090" y="-2029927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85886" y="2928922"/>
            <a:ext cx="13596292" cy="7017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 smtClean="0"/>
              <a:t>Speech Recognition</a:t>
            </a:r>
            <a:r>
              <a:rPr lang="en-US" sz="2400" b="1" dirty="0" smtClean="0"/>
              <a:t>:</a:t>
            </a:r>
            <a:endParaRPr lang="en-US" sz="2400" b="1" dirty="0" smtClean="0"/>
          </a:p>
          <a:p>
            <a:pPr lvl="1"/>
            <a:r>
              <a:rPr lang="en-US" sz="2400" b="1" i="1" dirty="0" err="1" smtClean="0"/>
              <a:t>Vosk</a:t>
            </a:r>
            <a:r>
              <a:rPr lang="en-US" sz="2400" b="1" i="1" dirty="0" smtClean="0"/>
              <a:t>: Offline speech-to-text processing using the </a:t>
            </a:r>
            <a:r>
              <a:rPr lang="en-US" sz="2400" b="1" i="1" dirty="0" err="1" smtClean="0"/>
              <a:t>Vosk</a:t>
            </a:r>
            <a:r>
              <a:rPr lang="en-US" sz="2400" b="1" i="1" dirty="0" smtClean="0"/>
              <a:t> API.</a:t>
            </a:r>
          </a:p>
          <a:p>
            <a:r>
              <a:rPr lang="en-US" sz="2400" b="1" i="1" dirty="0" smtClean="0"/>
              <a:t>Text Summarization:</a:t>
            </a:r>
          </a:p>
          <a:p>
            <a:pPr lvl="1"/>
            <a:r>
              <a:rPr lang="en-US" sz="2400" b="1" i="1" dirty="0" smtClean="0"/>
              <a:t>Sumy: Extracts key sentences using the Latent Semantic Analysis (LSA) summarizer.</a:t>
            </a:r>
          </a:p>
          <a:p>
            <a:r>
              <a:rPr lang="en-US" sz="2400" b="1" i="1" dirty="0" smtClean="0"/>
              <a:t>Translation:</a:t>
            </a:r>
          </a:p>
          <a:p>
            <a:pPr lvl="1"/>
            <a:r>
              <a:rPr lang="en-US" sz="2400" b="1" i="1" dirty="0" smtClean="0"/>
              <a:t>Deep Translator (</a:t>
            </a:r>
            <a:r>
              <a:rPr lang="en-US" sz="2400" b="1" i="1" dirty="0" err="1" smtClean="0"/>
              <a:t>GoogleTranslator</a:t>
            </a:r>
            <a:r>
              <a:rPr lang="en-US" sz="2400" b="1" i="1" dirty="0" smtClean="0"/>
              <a:t>): Translates summaries into multiple languages.</a:t>
            </a:r>
          </a:p>
          <a:p>
            <a:r>
              <a:rPr lang="en-US" sz="2400" b="1" i="1" dirty="0" smtClean="0"/>
              <a:t>Graphical User Interface (GUI):</a:t>
            </a:r>
          </a:p>
          <a:p>
            <a:pPr lvl="1"/>
            <a:r>
              <a:rPr lang="en-US" sz="2400" b="1" i="1" dirty="0" smtClean="0"/>
              <a:t>PyQt5: Used for building the desktop application with buttons, text fields, and layouts.</a:t>
            </a:r>
          </a:p>
          <a:p>
            <a:r>
              <a:rPr lang="en-US" sz="2400" b="1" i="1" dirty="0" smtClean="0"/>
              <a:t>Audio Handling:</a:t>
            </a:r>
          </a:p>
          <a:p>
            <a:pPr lvl="1"/>
            <a:r>
              <a:rPr lang="en-US" sz="2400" b="1" i="1" dirty="0" err="1" smtClean="0"/>
              <a:t>Sounddevice</a:t>
            </a:r>
            <a:r>
              <a:rPr lang="en-US" sz="2400" b="1" i="1" dirty="0" smtClean="0"/>
              <a:t>: Captures and processes audio input in real time.</a:t>
            </a:r>
          </a:p>
          <a:p>
            <a:pPr lvl="1"/>
            <a:r>
              <a:rPr lang="en-US" sz="2400" b="1" i="1" dirty="0" smtClean="0"/>
              <a:t>Queue: Manages real-time audio data storage and processing.</a:t>
            </a:r>
          </a:p>
          <a:p>
            <a:r>
              <a:rPr lang="en-US" sz="2400" b="1" i="1" dirty="0" smtClean="0"/>
              <a:t>Multithreading:</a:t>
            </a:r>
          </a:p>
          <a:p>
            <a:pPr lvl="1"/>
            <a:r>
              <a:rPr lang="en-US" sz="2400" b="1" i="1" dirty="0" err="1" smtClean="0"/>
              <a:t>QThread</a:t>
            </a:r>
            <a:r>
              <a:rPr lang="en-US" sz="2400" b="1" i="1" dirty="0" smtClean="0"/>
              <a:t> (PyQt5): Ensures smooth UI updates while processing audio in the background.</a:t>
            </a:r>
          </a:p>
          <a:p>
            <a:r>
              <a:rPr lang="en-US" sz="2400" b="1" i="1" dirty="0" smtClean="0"/>
              <a:t>Data Handling &amp; JSON Parsing:</a:t>
            </a:r>
          </a:p>
          <a:p>
            <a:pPr lvl="1"/>
            <a:r>
              <a:rPr lang="en-US" sz="2400" b="1" i="1" dirty="0" smtClean="0"/>
              <a:t>JSON: Parses transcription data from </a:t>
            </a:r>
            <a:r>
              <a:rPr lang="en-US" sz="2400" b="1" i="1" dirty="0" err="1" smtClean="0"/>
              <a:t>Vosk</a:t>
            </a:r>
            <a:r>
              <a:rPr lang="en-US" sz="2400" b="1" i="1" dirty="0" smtClean="0"/>
              <a:t> for further processing.</a:t>
            </a:r>
          </a:p>
          <a:p>
            <a:r>
              <a:rPr lang="en-US" sz="2400" b="1" i="1" dirty="0" smtClean="0"/>
              <a:t>System &amp; File Handling:</a:t>
            </a:r>
          </a:p>
          <a:p>
            <a:pPr lvl="1"/>
            <a:r>
              <a:rPr lang="en-US" sz="2400" b="1" i="1" dirty="0" smtClean="0"/>
              <a:t>OS &amp; SYS: Manages file paths and system-level operations.</a:t>
            </a:r>
          </a:p>
          <a:p>
            <a:r>
              <a:rPr lang="en-US" sz="2400" b="1" i="1" dirty="0" smtClean="0"/>
              <a:t>These technologies work together to transcribe speech, summarize key points, and translate content in a user-friendly PyQt5 GUI. 🚀</a:t>
            </a:r>
            <a:endParaRPr lang="en-US" sz="2400" b="1" i="1" dirty="0"/>
          </a:p>
        </p:txBody>
      </p:sp>
      <p:sp>
        <p:nvSpPr>
          <p:cNvPr id="6" name="Freeform 6"/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183" t="-68134" r="-32010" b="-78632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B844D087-DCC4-17F6-F9CD-9A5037CA6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xmlns="" id="{B6180D3C-745E-6AAC-8F67-801E6A0072F6}"/>
              </a:ext>
            </a:extLst>
          </p:cNvPr>
          <p:cNvSpPr txBox="1"/>
          <p:nvPr/>
        </p:nvSpPr>
        <p:spPr>
          <a:xfrm>
            <a:off x="3643274" y="1214410"/>
            <a:ext cx="1086404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dirty="0" smtClean="0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Workflow/pipeline</a:t>
            </a:r>
            <a:endParaRPr lang="en-US" sz="4599" dirty="0">
              <a:solidFill>
                <a:srgbClr val="000000"/>
              </a:solidFill>
              <a:latin typeface="Mokoto"/>
              <a:ea typeface="Mokoto"/>
              <a:cs typeface="Mokoto"/>
              <a:sym typeface="Mokoto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xmlns="" id="{D046F335-D0C8-E424-85FC-128543B988C6}"/>
              </a:ext>
            </a:extLst>
          </p:cNvPr>
          <p:cNvSpPr/>
          <p:nvPr/>
        </p:nvSpPr>
        <p:spPr>
          <a:xfrm>
            <a:off x="-1485508" y="5998172"/>
            <a:ext cx="3505514" cy="3260128"/>
          </a:xfrm>
          <a:custGeom>
            <a:avLst/>
            <a:gdLst/>
            <a:ahLst/>
            <a:cxnLst/>
            <a:rect l="l" t="t" r="r" b="b"/>
            <a:pathLst>
              <a:path w="3505514" h="3260128">
                <a:moveTo>
                  <a:pt x="0" y="0"/>
                </a:moveTo>
                <a:lnTo>
                  <a:pt x="3505513" y="0"/>
                </a:lnTo>
                <a:lnTo>
                  <a:pt x="3505513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xmlns="" id="{2D59934E-434F-D956-A82F-03E47981ADF2}"/>
              </a:ext>
            </a:extLst>
          </p:cNvPr>
          <p:cNvSpPr/>
          <p:nvPr/>
        </p:nvSpPr>
        <p:spPr>
          <a:xfrm>
            <a:off x="15118090" y="-2029927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9EE2064D-5586-BA9C-539A-E17C71BFC83A}"/>
              </a:ext>
            </a:extLst>
          </p:cNvPr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xmlns="" id="{796AB3AC-5EF4-5BD5-1FCB-500B6DD171B5}"/>
              </a:ext>
            </a:extLst>
          </p:cNvPr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183" t="-68134" r="-32010" b="-78632"/>
            </a:stretch>
          </a:blipFill>
        </p:spPr>
      </p:sp>
      <p:pic>
        <p:nvPicPr>
          <p:cNvPr id="8" name="Picture 7" descr="ChatGPT Image Apr 3, 2025, 04_05_32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8894" y="2428856"/>
            <a:ext cx="12073022" cy="7286676"/>
          </a:xfrm>
          <a:prstGeom prst="rect">
            <a:avLst/>
          </a:prstGeom>
        </p:spPr>
      </p:pic>
      <p:pic>
        <p:nvPicPr>
          <p:cNvPr id="9" name="Picture 8" descr="WhatsApp Image 2025-04-03 at 16.07.32_2f252710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704" y="2428856"/>
            <a:ext cx="13287468" cy="756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15952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09900" y="1777096"/>
            <a:ext cx="1226819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dirty="0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Feasibility &amp; FUTURE SCOPE</a:t>
            </a:r>
          </a:p>
        </p:txBody>
      </p:sp>
      <p:sp>
        <p:nvSpPr>
          <p:cNvPr id="3" name="Freeform 3"/>
          <p:cNvSpPr/>
          <p:nvPr/>
        </p:nvSpPr>
        <p:spPr>
          <a:xfrm>
            <a:off x="-1485508" y="5998172"/>
            <a:ext cx="3505514" cy="3260128"/>
          </a:xfrm>
          <a:custGeom>
            <a:avLst/>
            <a:gdLst/>
            <a:ahLst/>
            <a:cxnLst/>
            <a:rect l="l" t="t" r="r" b="b"/>
            <a:pathLst>
              <a:path w="3505514" h="3260128">
                <a:moveTo>
                  <a:pt x="0" y="0"/>
                </a:moveTo>
                <a:lnTo>
                  <a:pt x="3505513" y="0"/>
                </a:lnTo>
                <a:lnTo>
                  <a:pt x="3505513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5118090" y="-2029927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183" t="-68134" r="-32010" b="-78632"/>
            </a:stretch>
          </a:blipFill>
        </p:spPr>
      </p:sp>
      <p:sp>
        <p:nvSpPr>
          <p:cNvPr id="8" name="Rectangle 7"/>
          <p:cNvSpPr/>
          <p:nvPr/>
        </p:nvSpPr>
        <p:spPr>
          <a:xfrm>
            <a:off x="1214382" y="3000360"/>
            <a:ext cx="1593067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Feasibility:</a:t>
            </a:r>
          </a:p>
          <a:p>
            <a:r>
              <a:rPr lang="en-US" sz="3200" dirty="0" smtClean="0"/>
              <a:t>This AI-powered meeting summarizer is feasible due to advancements in </a:t>
            </a:r>
            <a:r>
              <a:rPr lang="en-US" sz="3200" b="1" dirty="0" smtClean="0"/>
              <a:t>speech recognition (</a:t>
            </a:r>
            <a:r>
              <a:rPr lang="en-US" sz="3200" b="1" dirty="0" err="1" smtClean="0"/>
              <a:t>Vosk</a:t>
            </a:r>
            <a:r>
              <a:rPr lang="en-US" sz="3200" b="1" dirty="0" smtClean="0"/>
              <a:t>), natural language processing (Sumy), and translation (Google Translator)</a:t>
            </a:r>
            <a:r>
              <a:rPr lang="en-US" sz="3200" dirty="0" smtClean="0"/>
              <a:t>. The integration with </a:t>
            </a:r>
            <a:r>
              <a:rPr lang="en-US" sz="3200" b="1" dirty="0" smtClean="0"/>
              <a:t>PyQt5</a:t>
            </a:r>
            <a:r>
              <a:rPr lang="en-US" sz="3200" dirty="0" smtClean="0"/>
              <a:t> for UI, </a:t>
            </a:r>
            <a:r>
              <a:rPr lang="en-US" sz="3200" b="1" dirty="0" smtClean="0"/>
              <a:t>GTTS</a:t>
            </a:r>
            <a:r>
              <a:rPr lang="en-US" sz="3200" dirty="0" smtClean="0"/>
              <a:t> </a:t>
            </a:r>
            <a:r>
              <a:rPr lang="en-US" sz="3200" dirty="0" smtClean="0"/>
              <a:t>for text-to-speech, and </a:t>
            </a:r>
            <a:r>
              <a:rPr lang="en-US" sz="3200" b="1" dirty="0" smtClean="0"/>
              <a:t>FPDF</a:t>
            </a:r>
            <a:r>
              <a:rPr lang="en-US" sz="3200" dirty="0" smtClean="0"/>
              <a:t> for generating PDFs makes it user-friendly and efficient. However, real-time processing accuracy depends on the quality of input audio and model optimization.</a:t>
            </a:r>
          </a:p>
          <a:p>
            <a:r>
              <a:rPr lang="en-US" sz="3200" b="1" dirty="0" smtClean="0"/>
              <a:t>Future Scope:</a:t>
            </a:r>
          </a:p>
          <a:p>
            <a:r>
              <a:rPr lang="en-US" sz="3200" b="1" dirty="0" smtClean="0"/>
              <a:t>Cloud Integration</a:t>
            </a:r>
            <a:r>
              <a:rPr lang="en-US" sz="3200" dirty="0" smtClean="0"/>
              <a:t> – Store transcriptions and summaries for remote access.</a:t>
            </a:r>
          </a:p>
          <a:p>
            <a:r>
              <a:rPr lang="en-US" sz="3200" b="1" dirty="0" smtClean="0"/>
              <a:t>Multi-Speaker Identification</a:t>
            </a:r>
            <a:r>
              <a:rPr lang="en-US" sz="3200" dirty="0" smtClean="0"/>
              <a:t> – Enhance accuracy by distinguishing between different speakers.</a:t>
            </a:r>
          </a:p>
          <a:p>
            <a:r>
              <a:rPr lang="en-US" sz="3200" b="1" dirty="0" smtClean="0"/>
              <a:t>Customizable Summarization</a:t>
            </a:r>
            <a:r>
              <a:rPr lang="en-US" sz="3200" dirty="0" smtClean="0"/>
              <a:t> – Enable users to select different summarization techniques.</a:t>
            </a:r>
          </a:p>
          <a:p>
            <a:r>
              <a:rPr lang="en-US" sz="3200" b="1" dirty="0" smtClean="0"/>
              <a:t>Real-Time Translation</a:t>
            </a:r>
            <a:r>
              <a:rPr lang="en-US" sz="3200" dirty="0" smtClean="0"/>
              <a:t> – Extend translation capabilities to live speech-to-text.</a:t>
            </a:r>
          </a:p>
          <a:p>
            <a:r>
              <a:rPr lang="en-US" sz="3200" b="1" dirty="0" smtClean="0"/>
              <a:t>Mobile &amp; Web Application</a:t>
            </a:r>
            <a:r>
              <a:rPr lang="en-US" sz="3200" dirty="0" smtClean="0"/>
              <a:t> – Develop a cross-platform version for broader accessibility.</a:t>
            </a:r>
            <a:endParaRPr lang="en-US" sz="3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420</Words>
  <Application>Microsoft Office PowerPoint</Application>
  <PresentationFormat>Custom</PresentationFormat>
  <Paragraphs>42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Mokoto</vt:lpstr>
      <vt:lpstr>Glacial Indifference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First Round Submission- Template</dc:title>
  <dc:creator>WIN-10</dc:creator>
  <cp:lastModifiedBy>WIN-10</cp:lastModifiedBy>
  <cp:revision>11</cp:revision>
  <dcterms:created xsi:type="dcterms:W3CDTF">2006-08-16T00:00:00Z</dcterms:created>
  <dcterms:modified xsi:type="dcterms:W3CDTF">2025-04-03T10:41:39Z</dcterms:modified>
  <dc:identifier>DAGWEbGFmpQ</dc:identifier>
</cp:coreProperties>
</file>